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8288000" cy="10287000"/>
  <p:notesSz cx="6858000" cy="9144000"/>
  <p:embeddedFontLst>
    <p:embeddedFont>
      <p:font typeface="Canva Sans Bold" panose="020B0604020202020204" charset="0"/>
      <p:regular r:id="rId22"/>
    </p:embeddedFont>
    <p:embeddedFont>
      <p:font typeface="Now Heavy" panose="020B0604020202020204" charset="0"/>
      <p:regular r:id="rId23"/>
    </p:embeddedFont>
    <p:embeddedFont>
      <p:font typeface="Raleway 1 Bold" panose="020B0604020202020204" charset="0"/>
      <p:regular r:id="rId24"/>
    </p:embeddedFont>
    <p:embeddedFont>
      <p:font typeface="Raleway 1 Heavy" panose="020B0604020202020204" charset="0"/>
      <p:regular r:id="rId25"/>
    </p:embeddedFont>
    <p:embeddedFont>
      <p:font typeface="Raleway 2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0" y="895350"/>
            <a:ext cx="10636997" cy="227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7F7F7"/>
                </a:solidFill>
                <a:latin typeface="Raleway 1 Bold"/>
              </a:rPr>
              <a:t> 911 CALLS CLASSIFICATION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0788" y="7127654"/>
            <a:ext cx="7743767" cy="2580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 dirty="0">
                <a:solidFill>
                  <a:srgbClr val="F7F7F7"/>
                </a:solidFill>
                <a:latin typeface="Raleway 1 Bold"/>
              </a:rPr>
              <a:t>PRESENTED BY:</a:t>
            </a:r>
          </a:p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7F7F7"/>
                </a:solidFill>
                <a:latin typeface="Raleway 1 Bold"/>
              </a:rPr>
              <a:t>Anuj Gupta -AXG230072</a:t>
            </a:r>
          </a:p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F7F7F7"/>
                </a:solidFill>
                <a:latin typeface="Raleway 1 Bold"/>
              </a:rPr>
              <a:t>Sampreethi</a:t>
            </a:r>
            <a:r>
              <a:rPr lang="en-US" sz="2400" dirty="0">
                <a:solidFill>
                  <a:srgbClr val="F7F7F7"/>
                </a:solidFill>
                <a:latin typeface="Raleway 1 Bold"/>
              </a:rPr>
              <a:t> Bokka-SXB220212</a:t>
            </a:r>
          </a:p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7F7F7"/>
                </a:solidFill>
                <a:latin typeface="Raleway 1 Bold"/>
              </a:rPr>
              <a:t>Abhigna </a:t>
            </a:r>
            <a:r>
              <a:rPr lang="en-US" sz="2400" dirty="0" err="1">
                <a:solidFill>
                  <a:srgbClr val="F7F7F7"/>
                </a:solidFill>
                <a:latin typeface="Raleway 1 Bold"/>
              </a:rPr>
              <a:t>Alagoni</a:t>
            </a:r>
            <a:r>
              <a:rPr lang="en-US" sz="2400" dirty="0">
                <a:solidFill>
                  <a:srgbClr val="F7F7F7"/>
                </a:solidFill>
                <a:latin typeface="Raleway 1 Bold"/>
              </a:rPr>
              <a:t> - AXA230129</a:t>
            </a:r>
          </a:p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F7F7F7"/>
                </a:solidFill>
                <a:latin typeface="Raleway 1 Bold"/>
              </a:rPr>
              <a:t>Nikitha</a:t>
            </a:r>
            <a:r>
              <a:rPr lang="en-US" sz="2400" dirty="0">
                <a:solidFill>
                  <a:srgbClr val="F7F7F7"/>
                </a:solidFill>
                <a:latin typeface="Raleway 1 Bold"/>
              </a:rPr>
              <a:t> Jillella-NXJ210035</a:t>
            </a:r>
          </a:p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F7F7F7"/>
                </a:solidFill>
                <a:latin typeface="Raleway 1 Bold"/>
              </a:rPr>
              <a:t>Jeevithesh</a:t>
            </a:r>
            <a:r>
              <a:rPr lang="en-US" sz="2400" dirty="0">
                <a:solidFill>
                  <a:srgbClr val="F7F7F7"/>
                </a:solidFill>
                <a:latin typeface="Raleway 1 Bold"/>
              </a:rPr>
              <a:t> Reddy </a:t>
            </a:r>
            <a:r>
              <a:rPr lang="en-US" sz="2400" dirty="0" err="1">
                <a:solidFill>
                  <a:srgbClr val="F7F7F7"/>
                </a:solidFill>
                <a:latin typeface="Raleway 1 Bold"/>
              </a:rPr>
              <a:t>Narravula</a:t>
            </a:r>
            <a:r>
              <a:rPr lang="en-US" sz="2400" dirty="0">
                <a:solidFill>
                  <a:srgbClr val="F7F7F7"/>
                </a:solidFill>
                <a:latin typeface="Raleway 1 Bold"/>
              </a:rPr>
              <a:t> Reddy-JXN21003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421505"/>
            <a:ext cx="10636997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7F7F7"/>
                </a:solidFill>
                <a:latin typeface="Raleway 1 Bold"/>
              </a:rPr>
              <a:t>Group-8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21865" y="2685387"/>
            <a:ext cx="13321155" cy="4916226"/>
          </a:xfrm>
          <a:custGeom>
            <a:avLst/>
            <a:gdLst/>
            <a:ahLst/>
            <a:cxnLst/>
            <a:rect l="l" t="t" r="r" b="b"/>
            <a:pathLst>
              <a:path w="13321155" h="4916226">
                <a:moveTo>
                  <a:pt x="0" y="0"/>
                </a:moveTo>
                <a:lnTo>
                  <a:pt x="13321155" y="0"/>
                </a:lnTo>
                <a:lnTo>
                  <a:pt x="13321155" y="4916226"/>
                </a:lnTo>
                <a:lnTo>
                  <a:pt x="0" y="491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11"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1254130" y="942975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LOGISTIC REGRESSION: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18469" y="2919731"/>
            <a:ext cx="3915966" cy="215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9" lvl="1" indent="-334650" algn="ctr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/>
              </a:rPr>
              <a:t>ACCURACY: 0.52</a:t>
            </a:r>
          </a:p>
          <a:p>
            <a:pPr marL="669299" lvl="1" indent="-334650" algn="ctr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/>
              </a:rPr>
              <a:t>PRECISION: 0.50</a:t>
            </a:r>
          </a:p>
          <a:p>
            <a:pPr marL="669299" lvl="1" indent="-334650" algn="ctr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/>
              </a:rPr>
              <a:t>RECALL: 0.45</a:t>
            </a:r>
          </a:p>
          <a:p>
            <a:pPr marL="669299" lvl="1" indent="-334650" algn="ctr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 Bold"/>
              </a:rPr>
              <a:t>F1 SCORE: 0.47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2831A-000E-8DF5-52D1-BBDBC6F3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5" y="8677886"/>
            <a:ext cx="9152170" cy="13322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54130" y="942975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LOGISTIC REGRESSION: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515" y="2276790"/>
            <a:ext cx="15432285" cy="3832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9812" lvl="1" indent="-329906" algn="just">
              <a:lnSpc>
                <a:spcPts val="4278"/>
              </a:lnSpc>
              <a:buFont typeface="Arial"/>
              <a:buChar char="•"/>
            </a:pPr>
            <a:r>
              <a:rPr lang="en-US" sz="3056" dirty="0">
                <a:solidFill>
                  <a:srgbClr val="000000"/>
                </a:solidFill>
                <a:latin typeface="Canva Sans Bold"/>
              </a:rPr>
              <a:t>Based on the coefficient values, </a:t>
            </a:r>
            <a:r>
              <a:rPr lang="en-US" sz="3056" dirty="0" err="1">
                <a:solidFill>
                  <a:srgbClr val="000000"/>
                </a:solidFill>
                <a:latin typeface="Canva Sans Bold"/>
              </a:rPr>
              <a:t>district_ec</a:t>
            </a:r>
            <a:r>
              <a:rPr lang="en-US" sz="3056" dirty="0">
                <a:solidFill>
                  <a:srgbClr val="000000"/>
                </a:solidFill>
                <a:latin typeface="Canva Sans Bold"/>
              </a:rPr>
              <a:t> and </a:t>
            </a:r>
            <a:r>
              <a:rPr lang="en-US" sz="3056" dirty="0" err="1">
                <a:solidFill>
                  <a:srgbClr val="000000"/>
                </a:solidFill>
                <a:latin typeface="Canva Sans Bold"/>
              </a:rPr>
              <a:t>PoliceDistrict_ec</a:t>
            </a:r>
            <a:r>
              <a:rPr lang="en-US" sz="3056" dirty="0">
                <a:solidFill>
                  <a:srgbClr val="000000"/>
                </a:solidFill>
                <a:latin typeface="Canva Sans Bold"/>
              </a:rPr>
              <a:t> appear to be the most important features for determining the priority of 911 calls.</a:t>
            </a:r>
          </a:p>
          <a:p>
            <a:pPr algn="ctr">
              <a:lnSpc>
                <a:spcPts val="4278"/>
              </a:lnSpc>
            </a:pPr>
            <a:endParaRPr lang="en-US" sz="3056" dirty="0">
              <a:solidFill>
                <a:srgbClr val="000000"/>
              </a:solidFill>
              <a:latin typeface="Canva Sans Bold"/>
            </a:endParaRPr>
          </a:p>
          <a:p>
            <a:pPr marL="659812" lvl="1" indent="-329906" algn="just">
              <a:lnSpc>
                <a:spcPts val="4278"/>
              </a:lnSpc>
              <a:buFont typeface="Arial"/>
              <a:buChar char="•"/>
            </a:pPr>
            <a:r>
              <a:rPr lang="en-US" sz="3056" dirty="0">
                <a:solidFill>
                  <a:srgbClr val="000000"/>
                </a:solidFill>
                <a:latin typeface="Canva Sans Bold"/>
              </a:rPr>
              <a:t>A higher value of </a:t>
            </a:r>
            <a:r>
              <a:rPr lang="en-US" sz="3056" dirty="0" err="1">
                <a:solidFill>
                  <a:srgbClr val="000000"/>
                </a:solidFill>
                <a:latin typeface="Canva Sans Bold"/>
              </a:rPr>
              <a:t>district_ec</a:t>
            </a:r>
            <a:r>
              <a:rPr lang="en-US" sz="3056" dirty="0">
                <a:solidFill>
                  <a:srgbClr val="000000"/>
                </a:solidFill>
                <a:latin typeface="Canva Sans Bold"/>
              </a:rPr>
              <a:t> is associated with a lower priority of the call, while a higher value of </a:t>
            </a:r>
            <a:r>
              <a:rPr lang="en-US" sz="3056" dirty="0" err="1">
                <a:solidFill>
                  <a:srgbClr val="000000"/>
                </a:solidFill>
                <a:latin typeface="Canva Sans Bold"/>
              </a:rPr>
              <a:t>PoliceDistrict_ec</a:t>
            </a:r>
            <a:r>
              <a:rPr lang="en-US" sz="3056" dirty="0">
                <a:solidFill>
                  <a:srgbClr val="000000"/>
                </a:solidFill>
                <a:latin typeface="Canva Sans Bold"/>
              </a:rPr>
              <a:t> is associated with a higher priority of the call.</a:t>
            </a:r>
          </a:p>
          <a:p>
            <a:pPr algn="ctr">
              <a:lnSpc>
                <a:spcPts val="4418"/>
              </a:lnSpc>
            </a:pPr>
            <a:endParaRPr lang="en-US" sz="3056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38400" y="5892985"/>
            <a:ext cx="15432285" cy="4987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1401" lvl="1" indent="-340701" algn="just">
              <a:lnSpc>
                <a:spcPts val="4418"/>
              </a:lnSpc>
              <a:buFont typeface="Arial"/>
              <a:buChar char="•"/>
            </a:pPr>
            <a:r>
              <a:rPr lang="en-US" sz="3156" dirty="0">
                <a:solidFill>
                  <a:srgbClr val="000000"/>
                </a:solidFill>
                <a:latin typeface="Canva Sans Bold"/>
              </a:rPr>
              <a:t> The district where the call originates from (</a:t>
            </a:r>
            <a:r>
              <a:rPr lang="en-US" sz="3156" dirty="0" err="1">
                <a:solidFill>
                  <a:srgbClr val="000000"/>
                </a:solidFill>
                <a:latin typeface="Canva Sans Bold"/>
              </a:rPr>
              <a:t>District_EC</a:t>
            </a:r>
            <a:r>
              <a:rPr lang="en-US" sz="3156" dirty="0">
                <a:solidFill>
                  <a:srgbClr val="000000"/>
                </a:solidFill>
                <a:latin typeface="Canva Sans Bold"/>
              </a:rPr>
              <a:t>) has a negative impact on the priority level. Certain districts may have fewer incidents or lower urgency, leading to lower priority.</a:t>
            </a:r>
          </a:p>
          <a:p>
            <a:pPr algn="ctr">
              <a:lnSpc>
                <a:spcPts val="4418"/>
              </a:lnSpc>
            </a:pPr>
            <a:endParaRPr lang="en-US" sz="3156" dirty="0">
              <a:solidFill>
                <a:srgbClr val="000000"/>
              </a:solidFill>
              <a:latin typeface="Canva Sans Bold"/>
            </a:endParaRPr>
          </a:p>
          <a:p>
            <a:pPr marL="659812" lvl="1" indent="-329906" algn="just">
              <a:lnSpc>
                <a:spcPts val="4278"/>
              </a:lnSpc>
              <a:buFont typeface="Arial"/>
              <a:buChar char="•"/>
            </a:pPr>
            <a:r>
              <a:rPr lang="en-US" sz="3056" dirty="0">
                <a:solidFill>
                  <a:srgbClr val="000000"/>
                </a:solidFill>
                <a:latin typeface="Canva Sans Bold"/>
              </a:rPr>
              <a:t>The specific police district associated with the call (</a:t>
            </a:r>
            <a:r>
              <a:rPr lang="en-US" sz="3056" dirty="0" err="1">
                <a:solidFill>
                  <a:srgbClr val="000000"/>
                </a:solidFill>
                <a:latin typeface="Canva Sans Bold"/>
              </a:rPr>
              <a:t>PoliceDistrict_EC</a:t>
            </a:r>
            <a:r>
              <a:rPr lang="en-US" sz="3056" dirty="0">
                <a:solidFill>
                  <a:srgbClr val="000000"/>
                </a:solidFill>
                <a:latin typeface="Canva Sans Bold"/>
              </a:rPr>
              <a:t>) has a positive impact on the priority level. Some police districts may handle more critical incidents or have higher urgency, leading to higher priority for calls from those areas.</a:t>
            </a:r>
          </a:p>
          <a:p>
            <a:pPr algn="ctr">
              <a:lnSpc>
                <a:spcPts val="4418"/>
              </a:lnSpc>
            </a:pPr>
            <a:endParaRPr lang="en-US" sz="3056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989273" y="2506308"/>
            <a:ext cx="9626238" cy="7414366"/>
          </a:xfrm>
          <a:custGeom>
            <a:avLst/>
            <a:gdLst/>
            <a:ahLst/>
            <a:cxnLst/>
            <a:rect l="l" t="t" r="r" b="b"/>
            <a:pathLst>
              <a:path w="9626238" h="7414366">
                <a:moveTo>
                  <a:pt x="0" y="0"/>
                </a:moveTo>
                <a:lnTo>
                  <a:pt x="9626238" y="0"/>
                </a:lnTo>
                <a:lnTo>
                  <a:pt x="9626238" y="7414366"/>
                </a:lnTo>
                <a:lnTo>
                  <a:pt x="0" y="7414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447800" y="768691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LOGISTIC REGRESSION: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4B33F64-F05E-253E-48D7-DFCADE4ADBD2}"/>
              </a:ext>
            </a:extLst>
          </p:cNvPr>
          <p:cNvSpPr txBox="1"/>
          <p:nvPr/>
        </p:nvSpPr>
        <p:spPr>
          <a:xfrm>
            <a:off x="1299914" y="1510492"/>
            <a:ext cx="7310685" cy="543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5" lvl="1" indent="-356237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Raleway 2 Bold"/>
              </a:rPr>
              <a:t>AUC for LR: 0.7977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333757" y="1514137"/>
            <a:ext cx="4178372" cy="8267627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2478" r="-22478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86277" y="633095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>
                <a:latin typeface="Raleway 1 Heavy"/>
              </a:rPr>
              <a:t>DECISION TREE: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3CE2D-88AF-6551-383C-3CD6696B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56" y="1876568"/>
            <a:ext cx="6370626" cy="77773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430000" y="0"/>
            <a:ext cx="7055749" cy="10287000"/>
            <a:chOff x="0" y="0"/>
            <a:chExt cx="6533101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33101" cy="9525000"/>
            </a:xfrm>
            <a:custGeom>
              <a:avLst/>
              <a:gdLst/>
              <a:ahLst/>
              <a:cxnLst/>
              <a:rect l="l" t="t" r="r" b="b"/>
              <a:pathLst>
                <a:path w="6533101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22125" y="0"/>
                    <a:pt x="496516" y="0"/>
                  </a:cubicBezTo>
                  <a:lnTo>
                    <a:pt x="6036585" y="0"/>
                  </a:lnTo>
                  <a:cubicBezTo>
                    <a:pt x="6310976" y="0"/>
                    <a:pt x="6533101" y="217170"/>
                    <a:pt x="6533101" y="482600"/>
                  </a:cubicBezTo>
                  <a:lnTo>
                    <a:pt x="6533101" y="9042400"/>
                  </a:lnTo>
                  <a:cubicBezTo>
                    <a:pt x="6533101" y="9309100"/>
                    <a:pt x="6310976" y="9525000"/>
                    <a:pt x="6036585" y="9525000"/>
                  </a:cubicBezTo>
                  <a:lnTo>
                    <a:pt x="496516" y="9525000"/>
                  </a:lnTo>
                  <a:cubicBezTo>
                    <a:pt x="223432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5713" r="-6311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6277" y="633095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DECISION TREE: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24" y="2004050"/>
            <a:ext cx="11254872" cy="246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31" lvl="1" indent="-302265" algn="ctr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The best hyperparameters chosen for the decision tree classifier are:</a:t>
            </a:r>
          </a:p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1.max_depth: 5</a:t>
            </a:r>
          </a:p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     2.min_samples_split: 2</a:t>
            </a:r>
          </a:p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3.max_leaf_nodes: 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24" y="4874261"/>
            <a:ext cx="10273605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31" lvl="1" indent="-302265" algn="ctr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The accuracy score on the test set is reported as 0.85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063" y="5765164"/>
            <a:ext cx="11286332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31" lvl="1" indent="-302265" algn="ctr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The cross-validation score (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best_score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_) is reported as 0.853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913AFD-DA77-11EE-11DA-61E012AC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8724900"/>
            <a:ext cx="7845180" cy="11358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86277" y="633095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DECISION TREE: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96800" y="3771900"/>
            <a:ext cx="5048811" cy="2321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ACCURACY: 0.85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PRECISION: 0.79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RECALL: 0.91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F1 SCORE: 0.85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2033" y="1510492"/>
            <a:ext cx="5441156" cy="5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5" lvl="1" indent="-356237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Raleway 2 Bold"/>
              </a:rPr>
              <a:t>AUC for DT: 0.914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1D7E04-C92F-ECAA-E37A-C3D16ECB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54102"/>
            <a:ext cx="10287000" cy="83332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467600" y="5280356"/>
            <a:ext cx="2282442" cy="598404"/>
          </a:xfrm>
          <a:custGeom>
            <a:avLst/>
            <a:gdLst/>
            <a:ahLst/>
            <a:cxnLst/>
            <a:rect l="l" t="t" r="r" b="b"/>
            <a:pathLst>
              <a:path w="2282442" h="598404">
                <a:moveTo>
                  <a:pt x="0" y="0"/>
                </a:moveTo>
                <a:lnTo>
                  <a:pt x="2282442" y="0"/>
                </a:lnTo>
                <a:lnTo>
                  <a:pt x="2282442" y="598404"/>
                </a:lnTo>
                <a:lnTo>
                  <a:pt x="0" y="59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83" b="-748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254130" y="942975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RANDOM FOREST CLASSIFIER: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39400" y="4392530"/>
            <a:ext cx="5717669" cy="230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ACCURACY: 0.91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PRECISION: 0.92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RECALL: 0.90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F1 SCORE: 0.91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A6D05BA-AEAE-9432-E53E-A648AEAB4341}"/>
              </a:ext>
            </a:extLst>
          </p:cNvPr>
          <p:cNvSpPr txBox="1"/>
          <p:nvPr/>
        </p:nvSpPr>
        <p:spPr>
          <a:xfrm>
            <a:off x="762000" y="4418856"/>
            <a:ext cx="5048811" cy="2321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ACCURACY: 0.85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PRECISION: 0.79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RECALL: 0.91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F1 SCORE: 0.85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57A8F6-BA5B-21A4-BC69-C781A68AA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8784598"/>
            <a:ext cx="8098025" cy="1146182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E94F7DA4-9D63-DEA8-DEE6-DF0F5C9E25C9}"/>
              </a:ext>
            </a:extLst>
          </p:cNvPr>
          <p:cNvSpPr txBox="1"/>
          <p:nvPr/>
        </p:nvSpPr>
        <p:spPr>
          <a:xfrm>
            <a:off x="4876800" y="2584784"/>
            <a:ext cx="6705600" cy="1141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No of Estimators = 500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Max Samples = 20000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54130" y="942975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RANDOM FOREST CLASSIFIER: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46511-F90D-3616-1ED5-FDE024C1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6" y="2591435"/>
            <a:ext cx="8517730" cy="6900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D573F4-C62B-ACEB-3DF4-FF8E8142D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842" y="2618649"/>
            <a:ext cx="8473922" cy="687280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427F5EE-31DC-FAFE-7E38-9B27F31D1B8B}"/>
              </a:ext>
            </a:extLst>
          </p:cNvPr>
          <p:cNvSpPr txBox="1"/>
          <p:nvPr/>
        </p:nvSpPr>
        <p:spPr>
          <a:xfrm>
            <a:off x="1066800" y="1670231"/>
            <a:ext cx="5441156" cy="5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5" lvl="1" indent="-356237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Raleway 2 Bold"/>
              </a:rPr>
              <a:t>AUC for RFC: 0.966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54130" y="942975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SVM</a:t>
            </a:r>
            <a:r>
              <a:rPr lang="en-US" sz="4100" u="sng" dirty="0">
                <a:solidFill>
                  <a:srgbClr val="296FCB"/>
                </a:solidFill>
                <a:latin typeface="Raleway 1 Heavy"/>
              </a:rPr>
              <a:t>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83600" y="3169449"/>
            <a:ext cx="5123200" cy="230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ACCURACY: 0.67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PRECISION: 0.65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RECALL: 0.65</a:t>
            </a:r>
          </a:p>
          <a:p>
            <a:pPr marL="712478" lvl="1" indent="-356239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 Bold"/>
              </a:rPr>
              <a:t>F1 SCORE: 0.65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5087" y="1868669"/>
            <a:ext cx="4599583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0" lvl="1" indent="-313060" algn="ctr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Canva Sans Bold"/>
              </a:rPr>
              <a:t>AUC for SVM: 0.749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DED52-DDD0-EAEE-E35B-7B92B89BC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129" y="8604904"/>
            <a:ext cx="6690269" cy="952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B9EF5B-5D51-3971-92D3-36616EA5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781300"/>
            <a:ext cx="9088512" cy="67761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54130" y="942975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SVM</a:t>
            </a:r>
            <a:r>
              <a:rPr lang="en-US" sz="4100" u="sng" dirty="0">
                <a:solidFill>
                  <a:srgbClr val="296FCB"/>
                </a:solidFill>
                <a:latin typeface="Raleway 1 Heavy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343150"/>
            <a:ext cx="17934455" cy="364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0" lvl="1" indent="-313060" algn="just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Canva Sans Bold"/>
              </a:rPr>
              <a:t>The accuracy of the Support Vector Machine (SVM) model on the test set is approximately 67%</a:t>
            </a:r>
          </a:p>
          <a:p>
            <a:pPr algn="ctr">
              <a:lnSpc>
                <a:spcPts val="4060"/>
              </a:lnSpc>
            </a:pPr>
            <a:endParaRPr lang="en-US" sz="2900" dirty="0">
              <a:solidFill>
                <a:srgbClr val="000000"/>
              </a:solidFill>
              <a:latin typeface="Canva Sans Bold"/>
            </a:endParaRPr>
          </a:p>
          <a:p>
            <a:pPr marL="626120" lvl="1" indent="-313060" algn="just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Canva Sans Bold"/>
              </a:rPr>
              <a:t>The Area Under the Receiver Operating Characteristic (ROC) Curve (AUC) for the SVM model is approximately 0.75</a:t>
            </a:r>
          </a:p>
          <a:p>
            <a:pPr algn="ctr">
              <a:lnSpc>
                <a:spcPts val="4060"/>
              </a:lnSpc>
            </a:pPr>
            <a:endParaRPr lang="en-US" sz="2900" dirty="0">
              <a:solidFill>
                <a:srgbClr val="000000"/>
              </a:solidFill>
              <a:latin typeface="Canva Sans Bold"/>
            </a:endParaRPr>
          </a:p>
          <a:p>
            <a:pPr marL="626120" lvl="1" indent="-313060" algn="just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Canva Sans Bold"/>
              </a:rPr>
              <a:t>These results indicate that the SVM model, trained on scaled features, performs moderately well in predicting the priority of 911 calls in the dataset.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45861" y="-529218"/>
            <a:ext cx="11534965" cy="11534919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077" r="-36206" b="-107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361432" y="590536"/>
            <a:ext cx="3934778" cy="4114800"/>
          </a:xfrm>
          <a:custGeom>
            <a:avLst/>
            <a:gdLst/>
            <a:ahLst/>
            <a:cxnLst/>
            <a:rect l="l" t="t" r="r" b="b"/>
            <a:pathLst>
              <a:path w="3934778" h="4114800">
                <a:moveTo>
                  <a:pt x="0" y="0"/>
                </a:moveTo>
                <a:lnTo>
                  <a:pt x="3934778" y="0"/>
                </a:lnTo>
                <a:lnTo>
                  <a:pt x="39347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475871" y="2647936"/>
            <a:ext cx="8800471" cy="434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9"/>
              </a:lnSpc>
            </a:pPr>
            <a:r>
              <a:rPr lang="en-US" sz="3241" u="sng" dirty="0">
                <a:latin typeface="Now Heavy"/>
              </a:rPr>
              <a:t>PROJECT OBJECTIVES </a:t>
            </a:r>
          </a:p>
          <a:p>
            <a:pPr algn="ctr">
              <a:lnSpc>
                <a:spcPts val="3049"/>
              </a:lnSpc>
            </a:pPr>
            <a:endParaRPr lang="en-US" sz="3241" u="sng" dirty="0">
              <a:solidFill>
                <a:srgbClr val="296FCB"/>
              </a:solidFill>
              <a:latin typeface="Now Heavy"/>
            </a:endParaRPr>
          </a:p>
          <a:p>
            <a:pPr algn="ctr">
              <a:lnSpc>
                <a:spcPts val="3049"/>
              </a:lnSpc>
            </a:pPr>
            <a:r>
              <a:rPr lang="en-US" sz="2541" dirty="0">
                <a:solidFill>
                  <a:srgbClr val="000000"/>
                </a:solidFill>
                <a:latin typeface="Now Heavy"/>
              </a:rPr>
              <a:t>• Develop a machine learning model capable of predicting high priority 911 calls. </a:t>
            </a:r>
          </a:p>
          <a:p>
            <a:pPr algn="ctr">
              <a:lnSpc>
                <a:spcPts val="3049"/>
              </a:lnSpc>
            </a:pPr>
            <a:endParaRPr lang="en-US" sz="2541" dirty="0">
              <a:solidFill>
                <a:srgbClr val="000000"/>
              </a:solidFill>
              <a:latin typeface="Now Heavy"/>
            </a:endParaRPr>
          </a:p>
          <a:p>
            <a:pPr algn="ctr">
              <a:lnSpc>
                <a:spcPts val="3049"/>
              </a:lnSpc>
            </a:pPr>
            <a:r>
              <a:rPr lang="en-US" sz="2541" dirty="0">
                <a:solidFill>
                  <a:srgbClr val="000000"/>
                </a:solidFill>
                <a:latin typeface="Now Heavy"/>
              </a:rPr>
              <a:t>• Evaluate the model's performance using relevant metrics. </a:t>
            </a:r>
          </a:p>
          <a:p>
            <a:pPr algn="ctr">
              <a:lnSpc>
                <a:spcPts val="3049"/>
              </a:lnSpc>
            </a:pPr>
            <a:endParaRPr lang="en-US" sz="2541" dirty="0">
              <a:solidFill>
                <a:srgbClr val="000000"/>
              </a:solidFill>
              <a:latin typeface="Now Heavy"/>
            </a:endParaRPr>
          </a:p>
          <a:p>
            <a:pPr algn="ctr">
              <a:lnSpc>
                <a:spcPts val="3049"/>
              </a:lnSpc>
            </a:pPr>
            <a:r>
              <a:rPr lang="en-US" sz="2541" dirty="0">
                <a:solidFill>
                  <a:srgbClr val="000000"/>
                </a:solidFill>
                <a:latin typeface="Now Heavy"/>
              </a:rPr>
              <a:t>• Provide actionable insights into the factors influencing 911 calls</a:t>
            </a:r>
          </a:p>
          <a:p>
            <a:pPr algn="ctr">
              <a:lnSpc>
                <a:spcPts val="3049"/>
              </a:lnSpc>
              <a:spcBef>
                <a:spcPct val="0"/>
              </a:spcBef>
            </a:pPr>
            <a:endParaRPr lang="en-US" sz="2541" dirty="0">
              <a:solidFill>
                <a:srgbClr val="000000"/>
              </a:solidFill>
              <a:latin typeface="Now Heav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8171170" y="3708314"/>
            <a:ext cx="1418771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030832" y="5143500"/>
            <a:ext cx="19822776" cy="7670720"/>
          </a:xfrm>
          <a:custGeom>
            <a:avLst/>
            <a:gdLst/>
            <a:ahLst/>
            <a:cxnLst/>
            <a:rect l="l" t="t" r="r" b="b"/>
            <a:pathLst>
              <a:path w="19822776" h="7670720">
                <a:moveTo>
                  <a:pt x="0" y="0"/>
                </a:moveTo>
                <a:lnTo>
                  <a:pt x="19822776" y="0"/>
                </a:lnTo>
                <a:lnTo>
                  <a:pt x="19822776" y="7670720"/>
                </a:lnTo>
                <a:lnTo>
                  <a:pt x="0" y="767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916" b="-382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843071" y="2032867"/>
            <a:ext cx="10074970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1D1D1F"/>
                </a:solidFill>
                <a:latin typeface="Raleway 1 Heavy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1803" y="1780746"/>
            <a:ext cx="14018363" cy="77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1. recordId: Record number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2. callKey: 'callKey' is a unique reference number on every record.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3. callDateTime: date of record (year/month/day hour: minute)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4. priority: The importance of the service that is expected to be taken.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5. district: Name of the specific district within the state.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6. description: name of illegal activity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7. callNumber: Phone number (Encrypted)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8. incidentLocation: location where incident occurred.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9. location: The exact location of the reporter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10. Neighborhood: The name of the neighborhood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11. PoliceDistrict: geographical area patrolled by a police force.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12. CouncilDistrict: type of local government division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13. SheriffDistricts: Local government has divided the state into several sheriff's office so that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they can better service.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14. Community_Statistical_Areas: Community Statistical Areas are clusters of neighborhoods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developed by the City's Planning Department based on recognizable city neighborhoods.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15. CENSUS_TRACTS: UNIQUELY NUMBERED IN EACH COUNTY WITH A NUMERIC CODE.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16. ZIPCODE: THE POSTAL CODE OF THE LOCATION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17. NEEDSSYNC: REFERS TO THE PROCESS OF ENSURING THAT THE DATA ON TWO OR MORE DEVICES IS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CONSISTENT AND UP TO DATE.(IT IS USED IN ARCGIS) </a:t>
            </a:r>
          </a:p>
          <a:p>
            <a:pPr>
              <a:lnSpc>
                <a:spcPts val="2758"/>
              </a:lnSpc>
            </a:pPr>
            <a:r>
              <a:rPr lang="en-US" sz="1970">
                <a:solidFill>
                  <a:srgbClr val="1D1D1F"/>
                </a:solidFill>
                <a:latin typeface="Raleway 2 Bold"/>
              </a:rPr>
              <a:t>18. ESRI_OID: IT IS USED IN ARCGIS</a:t>
            </a:r>
          </a:p>
          <a:p>
            <a:pPr>
              <a:lnSpc>
                <a:spcPts val="2050"/>
              </a:lnSpc>
            </a:pPr>
            <a:endParaRPr lang="en-US" sz="1970">
              <a:solidFill>
                <a:srgbClr val="1D1D1F"/>
              </a:solidFill>
              <a:latin typeface="Raleway 2 Bold"/>
            </a:endParaRPr>
          </a:p>
          <a:p>
            <a:pPr>
              <a:lnSpc>
                <a:spcPts val="2050"/>
              </a:lnSpc>
            </a:pPr>
            <a:endParaRPr lang="en-US" sz="1970">
              <a:solidFill>
                <a:srgbClr val="1D1D1F"/>
              </a:solidFill>
              <a:latin typeface="Raleway 2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2400867" y="0"/>
            <a:ext cx="10698798" cy="10780529"/>
            <a:chOff x="0" y="0"/>
            <a:chExt cx="812800" cy="8190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9009"/>
            </a:xfrm>
            <a:custGeom>
              <a:avLst/>
              <a:gdLst/>
              <a:ahLst/>
              <a:cxnLst/>
              <a:rect l="l" t="t" r="r" b="b"/>
              <a:pathLst>
                <a:path w="812800" h="819009">
                  <a:moveTo>
                    <a:pt x="609600" y="0"/>
                  </a:moveTo>
                  <a:lnTo>
                    <a:pt x="0" y="0"/>
                  </a:lnTo>
                  <a:lnTo>
                    <a:pt x="203200" y="819009"/>
                  </a:lnTo>
                  <a:lnTo>
                    <a:pt x="812800" y="819009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l="-35212" r="-3521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7566" y="624840"/>
            <a:ext cx="7525833" cy="696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u="sng" dirty="0">
                <a:latin typeface="Raleway 1 Bold"/>
              </a:rPr>
              <a:t>Variables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1432" y="590536"/>
            <a:ext cx="3934778" cy="4114800"/>
          </a:xfrm>
          <a:custGeom>
            <a:avLst/>
            <a:gdLst/>
            <a:ahLst/>
            <a:cxnLst/>
            <a:rect l="l" t="t" r="r" b="b"/>
            <a:pathLst>
              <a:path w="3934778" h="4114800">
                <a:moveTo>
                  <a:pt x="0" y="0"/>
                </a:moveTo>
                <a:lnTo>
                  <a:pt x="3934778" y="0"/>
                </a:lnTo>
                <a:lnTo>
                  <a:pt x="39347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37726" y="2781300"/>
            <a:ext cx="17164947" cy="6565592"/>
          </a:xfrm>
          <a:custGeom>
            <a:avLst/>
            <a:gdLst/>
            <a:ahLst/>
            <a:cxnLst/>
            <a:rect l="l" t="t" r="r" b="b"/>
            <a:pathLst>
              <a:path w="17164947" h="6565592">
                <a:moveTo>
                  <a:pt x="0" y="0"/>
                </a:moveTo>
                <a:lnTo>
                  <a:pt x="17164947" y="0"/>
                </a:lnTo>
                <a:lnTo>
                  <a:pt x="17164947" y="6565592"/>
                </a:lnTo>
                <a:lnTo>
                  <a:pt x="0" y="656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648AD57-6058-5E32-D3D2-60996938FF77}"/>
              </a:ext>
            </a:extLst>
          </p:cNvPr>
          <p:cNvSpPr txBox="1"/>
          <p:nvPr/>
        </p:nvSpPr>
        <p:spPr>
          <a:xfrm>
            <a:off x="5838282" y="1181100"/>
            <a:ext cx="6763833" cy="696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u="sng" dirty="0">
                <a:latin typeface="Raleway 1 Bold"/>
              </a:rPr>
              <a:t>Label Encoding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14400" y="1638300"/>
            <a:ext cx="9641035" cy="8068628"/>
          </a:xfrm>
          <a:custGeom>
            <a:avLst/>
            <a:gdLst/>
            <a:ahLst/>
            <a:cxnLst/>
            <a:rect l="l" t="t" r="r" b="b"/>
            <a:pathLst>
              <a:path w="8726635" h="6361014">
                <a:moveTo>
                  <a:pt x="0" y="0"/>
                </a:moveTo>
                <a:lnTo>
                  <a:pt x="8726635" y="0"/>
                </a:lnTo>
                <a:lnTo>
                  <a:pt x="8726635" y="6361013"/>
                </a:lnTo>
                <a:lnTo>
                  <a:pt x="0" y="6361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" r="-53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1458589" y="0"/>
            <a:ext cx="8423896" cy="10287000"/>
            <a:chOff x="0" y="0"/>
            <a:chExt cx="1305082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5082" cy="1593725"/>
            </a:xfrm>
            <a:custGeom>
              <a:avLst/>
              <a:gdLst/>
              <a:ahLst/>
              <a:cxnLst/>
              <a:rect l="l" t="t" r="r" b="b"/>
              <a:pathLst>
                <a:path w="1305082" h="1593725">
                  <a:moveTo>
                    <a:pt x="21138" y="0"/>
                  </a:moveTo>
                  <a:lnTo>
                    <a:pt x="1283944" y="0"/>
                  </a:lnTo>
                  <a:cubicBezTo>
                    <a:pt x="1289550" y="0"/>
                    <a:pt x="1294927" y="2227"/>
                    <a:pt x="1298891" y="6191"/>
                  </a:cubicBezTo>
                  <a:cubicBezTo>
                    <a:pt x="1302855" y="10155"/>
                    <a:pt x="1305082" y="15532"/>
                    <a:pt x="1305082" y="21138"/>
                  </a:cubicBezTo>
                  <a:lnTo>
                    <a:pt x="1305082" y="1572588"/>
                  </a:lnTo>
                  <a:cubicBezTo>
                    <a:pt x="1305082" y="1578194"/>
                    <a:pt x="1302855" y="1583570"/>
                    <a:pt x="1298891" y="1587534"/>
                  </a:cubicBezTo>
                  <a:cubicBezTo>
                    <a:pt x="1294927" y="1591498"/>
                    <a:pt x="1289550" y="1593725"/>
                    <a:pt x="1283944" y="1593725"/>
                  </a:cubicBezTo>
                  <a:lnTo>
                    <a:pt x="21138" y="1593725"/>
                  </a:lnTo>
                  <a:cubicBezTo>
                    <a:pt x="9464" y="1593725"/>
                    <a:pt x="0" y="1584262"/>
                    <a:pt x="0" y="1572588"/>
                  </a:cubicBezTo>
                  <a:lnTo>
                    <a:pt x="0" y="21138"/>
                  </a:lnTo>
                  <a:cubicBezTo>
                    <a:pt x="0" y="15532"/>
                    <a:pt x="2227" y="10155"/>
                    <a:pt x="6191" y="6191"/>
                  </a:cubicBezTo>
                  <a:cubicBezTo>
                    <a:pt x="10155" y="2227"/>
                    <a:pt x="15532" y="0"/>
                    <a:pt x="21138" y="0"/>
                  </a:cubicBezTo>
                  <a:close/>
                </a:path>
              </a:pathLst>
            </a:custGeom>
            <a:blipFill>
              <a:blip r:embed="rId3"/>
              <a:stretch>
                <a:fillRect l="-66904" r="-1638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86277" y="580072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STRUCTURE OF ENCODED DATA SET: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6277" y="5667504"/>
            <a:ext cx="11168984" cy="78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8"/>
              </a:lnSpc>
            </a:pPr>
            <a:r>
              <a:rPr lang="en-US" sz="4741" dirty="0">
                <a:latin typeface="Raleway 1 Heavy"/>
              </a:rPr>
              <a:t>MACHINE LEARNING MODELS USED: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286277" y="6455909"/>
            <a:ext cx="9593782" cy="0"/>
          </a:xfrm>
          <a:prstGeom prst="line">
            <a:avLst/>
          </a:prstGeom>
          <a:ln w="47625" cap="flat">
            <a:solidFill>
              <a:srgbClr val="A28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286277" y="811878"/>
            <a:ext cx="15319666" cy="4331622"/>
            <a:chOff x="0" y="0"/>
            <a:chExt cx="2373417" cy="6710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73417" cy="671082"/>
            </a:xfrm>
            <a:custGeom>
              <a:avLst/>
              <a:gdLst/>
              <a:ahLst/>
              <a:cxnLst/>
              <a:rect l="l" t="t" r="r" b="b"/>
              <a:pathLst>
                <a:path w="2373417" h="671082">
                  <a:moveTo>
                    <a:pt x="0" y="0"/>
                  </a:moveTo>
                  <a:lnTo>
                    <a:pt x="2373417" y="0"/>
                  </a:lnTo>
                  <a:lnTo>
                    <a:pt x="2373417" y="671082"/>
                  </a:lnTo>
                  <a:lnTo>
                    <a:pt x="0" y="671082"/>
                  </a:lnTo>
                  <a:close/>
                </a:path>
              </a:pathLst>
            </a:custGeom>
            <a:blipFill>
              <a:blip r:embed="rId2"/>
              <a:stretch>
                <a:fillRect t="-53549" b="-8208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86277" y="6620009"/>
            <a:ext cx="11168984" cy="2518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0" lvl="1" indent="-306750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1D1D1F"/>
                </a:solidFill>
                <a:latin typeface="Raleway 1 Bold"/>
              </a:rPr>
              <a:t>KNN Algorithm</a:t>
            </a:r>
          </a:p>
          <a:p>
            <a:pPr marL="613500" lvl="1" indent="-306750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1D1D1F"/>
                </a:solidFill>
                <a:latin typeface="Raleway 1 Bold"/>
              </a:rPr>
              <a:t>Logistic Regression</a:t>
            </a:r>
          </a:p>
          <a:p>
            <a:pPr marL="613500" lvl="1" indent="-306750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1D1D1F"/>
                </a:solidFill>
                <a:latin typeface="Raleway 1 Bold"/>
              </a:rPr>
              <a:t>Decision Tree</a:t>
            </a:r>
          </a:p>
          <a:p>
            <a:pPr marL="613500" lvl="1" indent="-306750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1D1D1F"/>
                </a:solidFill>
                <a:latin typeface="Raleway 1 Bold"/>
              </a:rPr>
              <a:t>Random Forest Classifier</a:t>
            </a:r>
          </a:p>
          <a:p>
            <a:pPr marL="613500" lvl="1" indent="-306750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1D1D1F"/>
                </a:solidFill>
                <a:latin typeface="Raleway 1 Bold"/>
              </a:rPr>
              <a:t>SVM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339435" y="0"/>
            <a:ext cx="10952806" cy="1095280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974" r="-1536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6277" y="580072"/>
            <a:ext cx="10172312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KNN ALGORITHM: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6277" y="1643030"/>
            <a:ext cx="10172312" cy="105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10" lvl="1" indent="-323855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D1D1F"/>
                </a:solidFill>
                <a:latin typeface="Raleway 1 Heavy"/>
              </a:rPr>
              <a:t>The best hyperparameter chosen by the grid search is </a:t>
            </a:r>
            <a:r>
              <a:rPr lang="en-US" sz="3000" dirty="0" err="1">
                <a:solidFill>
                  <a:srgbClr val="1D1D1F"/>
                </a:solidFill>
                <a:latin typeface="Raleway 1 Heavy"/>
              </a:rPr>
              <a:t>n_neighbors</a:t>
            </a:r>
            <a:r>
              <a:rPr lang="en-US" sz="3000" dirty="0">
                <a:solidFill>
                  <a:srgbClr val="1D1D1F"/>
                </a:solidFill>
                <a:latin typeface="Raleway 1 Heavy"/>
              </a:rPr>
              <a:t> =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6277" y="3057776"/>
            <a:ext cx="10172312" cy="167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9" lvl="1" indent="-345444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1D1D1F"/>
                </a:solidFill>
                <a:latin typeface="Raleway 1 Heavy"/>
              </a:rPr>
              <a:t>The test accuracy of the KNN model with the best hyperparameters on the test set is approximately 76%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6277" y="5195820"/>
            <a:ext cx="10172312" cy="15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10" lvl="1" indent="-323855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D1D1F"/>
                </a:solidFill>
                <a:latin typeface="Raleway 1 Heavy"/>
              </a:rPr>
              <a:t>The validation score of the KNN model with the best hyperparameters obtained through cross-validation is approximately 75.65%.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134C171-D28D-891B-3958-CAAB0C27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00" y="1299953"/>
            <a:ext cx="9213165" cy="5538922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3216537" y="6895509"/>
            <a:ext cx="3391491" cy="3391491"/>
          </a:xfrm>
          <a:custGeom>
            <a:avLst/>
            <a:gdLst/>
            <a:ahLst/>
            <a:cxnLst/>
            <a:rect l="l" t="t" r="r" b="b"/>
            <a:pathLst>
              <a:path w="3391491" h="3391491">
                <a:moveTo>
                  <a:pt x="0" y="0"/>
                </a:moveTo>
                <a:lnTo>
                  <a:pt x="3391491" y="0"/>
                </a:lnTo>
                <a:lnTo>
                  <a:pt x="3391491" y="3391491"/>
                </a:lnTo>
                <a:lnTo>
                  <a:pt x="0" y="339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314552" y="6838875"/>
            <a:ext cx="3448125" cy="3448125"/>
          </a:xfrm>
          <a:custGeom>
            <a:avLst/>
            <a:gdLst/>
            <a:ahLst/>
            <a:cxnLst/>
            <a:rect l="l" t="t" r="r" b="b"/>
            <a:pathLst>
              <a:path w="3448125" h="3448125">
                <a:moveTo>
                  <a:pt x="0" y="0"/>
                </a:moveTo>
                <a:lnTo>
                  <a:pt x="3448124" y="0"/>
                </a:lnTo>
                <a:lnTo>
                  <a:pt x="3448124" y="3448125"/>
                </a:lnTo>
                <a:lnTo>
                  <a:pt x="0" y="3448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36870">
            <a:off x="9416907" y="6838875"/>
            <a:ext cx="3448125" cy="3448125"/>
          </a:xfrm>
          <a:custGeom>
            <a:avLst/>
            <a:gdLst/>
            <a:ahLst/>
            <a:cxnLst/>
            <a:rect l="l" t="t" r="r" b="b"/>
            <a:pathLst>
              <a:path w="3448125" h="3448125">
                <a:moveTo>
                  <a:pt x="0" y="0"/>
                </a:moveTo>
                <a:lnTo>
                  <a:pt x="3448124" y="0"/>
                </a:lnTo>
                <a:lnTo>
                  <a:pt x="3448124" y="3448125"/>
                </a:lnTo>
                <a:lnTo>
                  <a:pt x="0" y="3448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571257" y="6867192"/>
            <a:ext cx="3448125" cy="3448125"/>
          </a:xfrm>
          <a:custGeom>
            <a:avLst/>
            <a:gdLst/>
            <a:ahLst/>
            <a:cxnLst/>
            <a:rect l="l" t="t" r="r" b="b"/>
            <a:pathLst>
              <a:path w="3448125" h="3448125">
                <a:moveTo>
                  <a:pt x="0" y="0"/>
                </a:moveTo>
                <a:lnTo>
                  <a:pt x="3448125" y="0"/>
                </a:lnTo>
                <a:lnTo>
                  <a:pt x="3448125" y="3448125"/>
                </a:lnTo>
                <a:lnTo>
                  <a:pt x="0" y="3448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997833" y="7658086"/>
            <a:ext cx="1828899" cy="5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8"/>
              </a:lnSpc>
            </a:pPr>
            <a:r>
              <a:rPr lang="en-US" sz="3163">
                <a:solidFill>
                  <a:srgbClr val="000000"/>
                </a:solidFill>
                <a:latin typeface="Canva Sans Bold"/>
              </a:rPr>
              <a:t>Accuracy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24958" y="7686403"/>
            <a:ext cx="1827312" cy="5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8"/>
              </a:lnSpc>
            </a:pPr>
            <a:r>
              <a:rPr lang="en-US" sz="3163">
                <a:solidFill>
                  <a:srgbClr val="000000"/>
                </a:solidFill>
                <a:latin typeface="Canva Sans Bold"/>
              </a:rPr>
              <a:t>Precision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39356" y="7658086"/>
            <a:ext cx="1203226" cy="5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8"/>
              </a:lnSpc>
            </a:pPr>
            <a:r>
              <a:rPr lang="en-US" sz="3163">
                <a:solidFill>
                  <a:srgbClr val="000000"/>
                </a:solidFill>
                <a:latin typeface="Canva Sans Bold"/>
              </a:rPr>
              <a:t>Recall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6786" y="7658086"/>
            <a:ext cx="1617067" cy="5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8"/>
              </a:lnSpc>
            </a:pPr>
            <a:r>
              <a:rPr lang="en-US" sz="3163">
                <a:solidFill>
                  <a:srgbClr val="000000"/>
                </a:solidFill>
                <a:latin typeface="Canva Sans Bold"/>
              </a:rPr>
              <a:t>F1 score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80308" y="8880453"/>
            <a:ext cx="1326868" cy="54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8"/>
              </a:lnSpc>
            </a:pPr>
            <a:r>
              <a:rPr lang="en-US" sz="3163" dirty="0">
                <a:solidFill>
                  <a:srgbClr val="000000"/>
                </a:solidFill>
                <a:latin typeface="Canva Sans Bold"/>
              </a:rPr>
              <a:t>0.76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45488" y="8828912"/>
            <a:ext cx="2093772" cy="527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8"/>
              </a:lnSpc>
              <a:spcBef>
                <a:spcPct val="0"/>
              </a:spcBef>
            </a:pPr>
            <a:r>
              <a:rPr lang="en-US" sz="3163" dirty="0">
                <a:solidFill>
                  <a:srgbClr val="000000"/>
                </a:solidFill>
                <a:latin typeface="Canva Sans Bold"/>
              </a:rPr>
              <a:t>0.74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54561" y="8828913"/>
            <a:ext cx="1526998" cy="527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8"/>
              </a:lnSpc>
              <a:spcBef>
                <a:spcPct val="0"/>
              </a:spcBef>
            </a:pPr>
            <a:r>
              <a:rPr lang="en-US" sz="3163" dirty="0">
                <a:solidFill>
                  <a:srgbClr val="000000"/>
                </a:solidFill>
                <a:latin typeface="Canva Sans Bold"/>
              </a:rPr>
              <a:t>0.764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21988" y="8732954"/>
            <a:ext cx="1489951" cy="527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8"/>
              </a:lnSpc>
              <a:spcBef>
                <a:spcPct val="0"/>
              </a:spcBef>
            </a:pPr>
            <a:r>
              <a:rPr lang="en-US" sz="3163" dirty="0">
                <a:solidFill>
                  <a:srgbClr val="000000"/>
                </a:solidFill>
                <a:latin typeface="Canva Sans Bold"/>
              </a:rPr>
              <a:t>0.75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7480" y="137838"/>
            <a:ext cx="8405197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KNN ALGORITHM: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5B5812-F0ED-19D4-A682-5B8310326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9803" y="2738820"/>
            <a:ext cx="5140746" cy="21610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43000" y="244056"/>
            <a:ext cx="8405197" cy="67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 dirty="0">
                <a:latin typeface="Raleway 1 Heavy"/>
              </a:rPr>
              <a:t>AUC &amp; ROC: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609600" y="1162079"/>
            <a:ext cx="7310685" cy="543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5" lvl="1" indent="-356237" algn="ctr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Raleway 2 Bold"/>
              </a:rPr>
              <a:t>AUC for KNN: 0.827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05BCD-DBD1-34F6-2D83-7D90AE43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112759"/>
            <a:ext cx="10363200" cy="83038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805</Words>
  <Application>Microsoft Office PowerPoint</Application>
  <PresentationFormat>Custom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Canva Sans Bold</vt:lpstr>
      <vt:lpstr>Raleway 1 Heavy</vt:lpstr>
      <vt:lpstr>Calibri</vt:lpstr>
      <vt:lpstr>Now Heavy</vt:lpstr>
      <vt:lpstr>Arial</vt:lpstr>
      <vt:lpstr>Raleway 2 Bold</vt:lpstr>
      <vt:lpstr>Raleway 1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Pitch Deck Presentation Template</dc:title>
  <cp:lastModifiedBy>Anuj Gupta</cp:lastModifiedBy>
  <cp:revision>8</cp:revision>
  <dcterms:created xsi:type="dcterms:W3CDTF">2006-08-16T00:00:00Z</dcterms:created>
  <dcterms:modified xsi:type="dcterms:W3CDTF">2024-04-16T20:46:26Z</dcterms:modified>
  <dc:identifier>DAGCg6AS4Kw</dc:identifier>
</cp:coreProperties>
</file>